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8198" autoAdjust="0"/>
    <p:restoredTop sz="94610"/>
  </p:normalViewPr>
  <p:slideViewPr>
    <p:cSldViewPr snapToGrid="0" snapToObjects="1">
      <p:cViewPr varScale="1">
        <p:scale>
          <a:sx n="66" d="100"/>
          <a:sy n="66" d="100"/>
        </p:scale>
        <p:origin x="84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#df=b16fea2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专题2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植物细胞工程的基本技术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biology#pid=68f09f7dc249af00a8cc4b1c#tid=68f751737a4d3800093b1962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010144" y="4334256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生物学 选择性必修3 RJ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010144" y="4791456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不定项选择题模式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10.xml"/><Relationship Id="rId4" Type="http://schemas.openxmlformats.org/officeDocument/2006/relationships/image" Target="../media/image13.png"/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10.xml"/><Relationship Id="rId4" Type="http://schemas.openxmlformats.org/officeDocument/2006/relationships/image" Target="../media/image19.png"/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13_1#98918368e?pid=960334fd7&amp;color=0,0,0&amp;vtp=1&amp;bt=1&amp;bbb=1&amp;hb=1"/>
              <p:cNvSpPr/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（2）通过单倍体育种技术，也可以利用上述低产耐酸植物甲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和高产不耐酸植物乙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培育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出高产耐酸的新品种丁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。如表是相关实验步骤，请根据题意完成表格。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B_5_BD.13_1#98918368e?pid=960334fd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b="-52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1" name="QB_5_BD.13_2#98918368e?colgroup=11,29&amp;pid=960334fd7&amp;color=0,0,0&amp;vtp=1&amp;bbb=1&amp;hb=1"/>
          <p:cNvGraphicFramePr>
            <a:graphicFrameLocks noGrp="1"/>
          </p:cNvGraphicFramePr>
          <p:nvPr/>
        </p:nvGraphicFramePr>
        <p:xfrm>
          <a:off x="722376" y="1961203"/>
          <a:ext cx="10725912" cy="2945511"/>
        </p:xfrm>
        <a:graphic>
          <a:graphicData uri="http://schemas.openxmlformats.org/drawingml/2006/table">
            <a:tbl>
              <a:tblPr/>
              <a:tblGrid>
                <a:gridCol w="3099816"/>
                <a:gridCol w="7626096"/>
              </a:tblGrid>
              <a:tr h="42113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实验目的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步骤要点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339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收集花粉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①将甲和乙进行</a:t>
                      </a:r>
                      <a:r>
                        <a:rPr lang="en-US" altLang="zh-CN" sz="20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后培养获得植株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收集其花粉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9023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获得可增殖分化的细胞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②利用</a:t>
                      </a:r>
                      <a:r>
                        <a:rPr lang="en-US" altLang="zh-CN" sz="20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________________________________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技术中的脱分化过程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endParaRPr lang="en-US" altLang="zh-CN" sz="2000" b="0" i="0" spc="-10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获得</a:t>
                      </a:r>
                      <a:r>
                        <a:rPr lang="en-US" altLang="zh-CN" sz="20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339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诱导单倍体幼苗的形成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③通过改变培养基中的</a:t>
                      </a:r>
                      <a:r>
                        <a:rPr lang="en-US" altLang="zh-CN" sz="20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诱导分化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339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获得染色体加倍的植株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④用</a:t>
                      </a:r>
                      <a:r>
                        <a:rPr lang="en-US" altLang="zh-CN" sz="20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处理单倍体幼苗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339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获得新品种丁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筛选出符合要求的植株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收获其所结种子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B_5_AN.14_1#98918368e.blank?pid=960334fd7&amp;color=0,0,0&amp;vpa=5&amp;vtp=1&amp;bbb=1"/>
          <p:cNvSpPr/>
          <p:nvPr/>
        </p:nvSpPr>
        <p:spPr>
          <a:xfrm>
            <a:off x="5681717" y="2377763"/>
            <a:ext cx="1962150" cy="3514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0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植物体细胞杂交</a:t>
            </a:r>
            <a:endParaRPr lang="en-US" altLang="zh-CN" sz="2000" dirty="0"/>
          </a:p>
        </p:txBody>
      </p:sp>
      <p:sp>
        <p:nvSpPr>
          <p:cNvPr id="5" name="QB_5_AN.15_1#98918368e.blank?pid=960334fd7&amp;color=0,0,0&amp;vpa=6&amp;vtp=1&amp;bbb=1"/>
          <p:cNvSpPr/>
          <p:nvPr/>
        </p:nvSpPr>
        <p:spPr>
          <a:xfrm>
            <a:off x="4665717" y="2813119"/>
            <a:ext cx="3994150" cy="3704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花粉离体培养（或植物组织培养）</a:t>
            </a:r>
            <a:endParaRPr lang="en-US" altLang="zh-CN" sz="2000" dirty="0"/>
          </a:p>
        </p:txBody>
      </p:sp>
      <p:sp>
        <p:nvSpPr>
          <p:cNvPr id="6" name="QB_5_AN.16_1#98918368e.blank?pid=960334fd7&amp;color=0,0,0&amp;vpa=7&amp;vtp=1&amp;bbb=1"/>
          <p:cNvSpPr/>
          <p:nvPr/>
        </p:nvSpPr>
        <p:spPr>
          <a:xfrm>
            <a:off x="4411717" y="3197929"/>
            <a:ext cx="1200150" cy="3514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0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愈伤组织</a:t>
            </a:r>
            <a:endParaRPr lang="en-US" altLang="zh-CN" sz="2000" dirty="0"/>
          </a:p>
        </p:txBody>
      </p:sp>
      <p:sp>
        <p:nvSpPr>
          <p:cNvPr id="7" name="QB_5_AN.17_1#98918368e.blank?pid=960334fd7&amp;color=0,0,0&amp;vpa=8&amp;vtp=1&amp;bbb=1"/>
          <p:cNvSpPr/>
          <p:nvPr/>
        </p:nvSpPr>
        <p:spPr>
          <a:xfrm>
            <a:off x="6443717" y="3623125"/>
            <a:ext cx="3232150" cy="3514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0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生长素和细胞分裂素的比例</a:t>
            </a:r>
            <a:endParaRPr lang="en-US" altLang="zh-CN" sz="2000" dirty="0"/>
          </a:p>
        </p:txBody>
      </p:sp>
      <p:sp>
        <p:nvSpPr>
          <p:cNvPr id="8" name="QB_5_AN.18_1#98918368e.blank?pid=960334fd7&amp;color=0,0,0&amp;vpa=9&amp;vtp=1&amp;bbb=1"/>
          <p:cNvSpPr/>
          <p:nvPr/>
        </p:nvSpPr>
        <p:spPr>
          <a:xfrm>
            <a:off x="4411717" y="4049464"/>
            <a:ext cx="3740150" cy="3514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0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一定浓度的秋水仙素（或低温）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AS.19_1#98918368e?vop=1&amp;pid=960334fd7&amp;color=0,0,0&amp;vtp=1&amp;bt=1&amp;bbb=1&amp;hb=1"/>
              <p:cNvSpPr/>
              <p:nvPr/>
            </p:nvSpPr>
            <p:spPr>
              <a:xfrm>
                <a:off x="722376" y="972000"/>
                <a:ext cx="10753344" cy="31549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通过单倍体育种技术，利用低产耐酸植物甲</a:t>
                </a:r>
                <a14:m>
                  <m:oMath xmlns:m="http://schemas.openxmlformats.org/officeDocument/2006/math"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</m:t>
                    </m:r>
                    <m:r>
                      <a:rPr lang="en-US" altLang="zh-CN" sz="22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和高产不耐酸植物乙</a:t>
                </a:r>
                <a14:m>
                  <m:oMath xmlns:m="http://schemas.openxmlformats.org/officeDocument/2006/math"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</m:t>
                    </m:r>
                    <m:r>
                      <a:rPr lang="en-US" altLang="zh-CN" sz="22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培育出高产耐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酸的新品种丁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，需要先将两种植物的优良性状集中到一个个体上。①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由于两种植物存在生殖隔离，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因此不能进行有性杂交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，可将甲和乙的细胞通过植物体细胞杂交技术培养获得杂种植株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，收集其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花粉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；②再利用花粉离体培养技术培养花粉，经过脱分化过程形成愈伤组织；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③由于植物组织培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养的不同阶段需要的生长素和细胞分裂素的比例不同，因此可通过改变培养基中的生长素和细胞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分裂素的比例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，诱导分化；④用一定浓度的秋水仙素（或低温）处理单倍体幼苗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；最后通过筛选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获得符合要求的植株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,收获其所结种子。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B_5_AS.19_1#98918368e?vop=1&amp;pid=960334fd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154934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r="-2764" b="-142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740640b59.fixed?pid=b16fea240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</a:t>
            </a:r>
            <a:endParaRPr lang="en-US" altLang="zh-CN" sz="7200" dirty="0"/>
          </a:p>
        </p:txBody>
      </p:sp>
      <p:sp>
        <p:nvSpPr>
          <p:cNvPr id="3" name="C_3#740640b59.fixed?pid=b16fea240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专题2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植物细胞工程的基本技术</a:t>
            </a:r>
            <a:endParaRPr lang="en-US" altLang="zh-CN" sz="4400" dirty="0"/>
          </a:p>
        </p:txBody>
      </p:sp>
      <p:pic>
        <p:nvPicPr>
          <p:cNvPr id="4" name="C_3#740640b59.fixed?pid=b16fea240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740640b59.fixed?pid=b16fea240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刷难关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_1#e7c72658f?pid=740640b59&amp;color=0,0,0&amp;vtp=1&amp;bt=1&amp;bbb=1&amp;h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[江西上饶六校2025高二期中]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科研人员为了快速繁殖沙漠洋葱，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先以沙漠洋葱的叶片为外植体，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进行诱导愈伤组织形成的相关实验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，所得实验结果如图所示。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下列相关叙述错误的是(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2_1#e7c72658f.bracket?pid=740640b59&amp;color=0,0,0&amp;vpa=1&amp;vtp=1"/>
          <p:cNvSpPr/>
          <p:nvPr/>
        </p:nvSpPr>
        <p:spPr>
          <a:xfrm>
            <a:off x="10320401" y="1410150"/>
            <a:ext cx="3746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pic>
        <p:nvPicPr>
          <p:cNvPr id="4" name="QC_4_BD.1_3#e7c72658f?htil=1&amp;pid=740640b59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39696" y="1951677"/>
            <a:ext cx="2532888" cy="1865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C_4_BD.1_4#e7c72658f?htil=1&amp;pid=740640b59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80376" y="1979109"/>
            <a:ext cx="2404872" cy="1837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BD.1_5#e7c72658f?pid=740640b59&amp;color=0,0,0&amp;vtp=1&amp;bbb=1"/>
              <p:cNvSpPr/>
              <p:nvPr/>
            </p:nvSpPr>
            <p:spPr>
              <a:xfrm>
                <a:off x="722376" y="3945577"/>
                <a:ext cx="10753344" cy="4085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注：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昼夜节律指的是每天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光照处理和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黑暗处理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6" name="QC_4_BD.1_5#e7c72658f?pid=740640b59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945577"/>
                <a:ext cx="10753344" cy="408559"/>
              </a:xfrm>
              <a:prstGeom prst="rect">
                <a:avLst/>
              </a:prstGeom>
              <a:blipFill rotWithShape="1">
                <a:blip r:embed="rId3"/>
                <a:stretch>
                  <a:fillRect l="-4" t="-79" b="-1182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4_BD.1_6#e7c72658f.choices?pid=740640b59&amp;color=0,0,0&amp;vtp=1&amp;bbb=1"/>
              <p:cNvSpPr/>
              <p:nvPr/>
            </p:nvSpPr>
            <p:spPr>
              <a:xfrm>
                <a:off x="722376" y="4364677"/>
                <a:ext cx="10753344" cy="1796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A.该实验结果可反映出沙漠洋葱的叶片细胞具有全能性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.该实验所用培养基不能诱导愈伤组织形成芽和根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.与暗处理相比，昼夜节律处理有利于愈伤组织的增长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.若第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∼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周进行诱变处理，则昼夜节律组较易获得突变体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7" name="QC_4_BD.1_6#e7c72658f.choices?pid=740640b59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364677"/>
                <a:ext cx="10753344" cy="1796034"/>
              </a:xfrm>
              <a:prstGeom prst="rect">
                <a:avLst/>
              </a:prstGeom>
              <a:blipFill rotWithShape="1">
                <a:blip r:embed="rId4"/>
                <a:stretch>
                  <a:fillRect l="-4" t="-18" b="-25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EX.3_1#e7c72658f?vop=1&amp;pid=740640b59&amp;color=0,0,0&amp;mp=1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【题图解读】</a:t>
            </a:r>
            <a:endParaRPr lang="en-US" altLang="zh-CN" sz="2000" dirty="0"/>
          </a:p>
        </p:txBody>
      </p:sp>
      <p:pic>
        <p:nvPicPr>
          <p:cNvPr id="3" name="QC_4_EX.3_2#e7c72658f?vop=1&amp;pid=740640b59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90800" y="1513528"/>
            <a:ext cx="3807352" cy="467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4_1#e7c72658f?vop=1&amp;pid=740640b59&amp;color=0,0,0&amp;vtp=1&amp;bt=1&amp;bbb=1&amp;hb=1"/>
          <p:cNvSpPr/>
          <p:nvPr/>
        </p:nvSpPr>
        <p:spPr>
          <a:xfrm>
            <a:off x="722376" y="972000"/>
            <a:ext cx="10753344" cy="1326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该实验并未获得完整的植株和其他各种细胞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，因此不能得出沙漠洋葱的叶片细胞具有全能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性的结论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，A错误；该实验所用培养基为诱导愈伤组织形成的培养基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，不能用于诱导芽和根的形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，B正确。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5_1#ce57c74e2?htil=2&amp;pid=740640b59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36474" y="1054295"/>
            <a:ext cx="2670048" cy="2194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C_4_BD.5_2#ce57c74e2?htil=2&amp;pid=740640b59&amp;color=0,0,0&amp;vtp=1&amp;bt=1&amp;bbb=1&amp;hb=1"/>
          <p:cNvSpPr/>
          <p:nvPr/>
        </p:nvSpPr>
        <p:spPr>
          <a:xfrm>
            <a:off x="722376" y="972000"/>
            <a:ext cx="7946136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2.（不定项）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[辽宁锦州2025高二月考]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某生物兴趣小组成员以西瓜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5日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龄幼苗子叶为外植体进行相关实验研究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，得到如图所示的实验结果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。下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列相关叙述错误的是(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4_AN.6_1#ce57c74e2.bracket?pid=740640b59&amp;color=0,0,0&amp;vpa=2&amp;vtp=1&amp;bbb=1"/>
          <p:cNvSpPr/>
          <p:nvPr/>
        </p:nvSpPr>
        <p:spPr>
          <a:xfrm>
            <a:off x="3221101" y="1867350"/>
            <a:ext cx="71913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ABC</a:t>
            </a:r>
            <a:endParaRPr lang="en-US" altLang="zh-CN" sz="2000" dirty="0"/>
          </a:p>
        </p:txBody>
      </p:sp>
      <p:sp>
        <p:nvSpPr>
          <p:cNvPr id="5" name="QC_4_BD.5_3#ce57c74e2.choices?htil=2&amp;pid=740640b59&amp;color=0,0,0&amp;vtp=1&amp;bbb=1&amp;hb=1"/>
          <p:cNvSpPr/>
          <p:nvPr/>
        </p:nvSpPr>
        <p:spPr>
          <a:xfrm>
            <a:off x="722376" y="2334074"/>
            <a:ext cx="7946136" cy="22659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A.实验开始前应对培养基和西瓜幼苗子叶进行灭菌处理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.西瓜幼苗子叶细胞脱分化形成愈伤组织的过程中细胞发生了分化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.暗处理时间的长短对细胞脱分化率和再分化率的影响均不大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.图示结果表明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，西瓜幼苗子叶经诱导形成胚状体的最适暗处理时间可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能是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1周左右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7_1#ce57c74e2?vop=1&amp;pid=740640b59&amp;color=0,0,0&amp;vtp=1&amp;bt=1&amp;bbb=1&amp;hb=1"/>
          <p:cNvSpPr/>
          <p:nvPr/>
        </p:nvSpPr>
        <p:spPr>
          <a:xfrm>
            <a:off x="722376" y="972000"/>
            <a:ext cx="10753344" cy="3612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该实验的外植体（西瓜幼苗子叶）需要经消毒处理，而不是灭菌处理，A错误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；愈伤组织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的形成属于脱分化过程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，脱分化是指已分化的细胞在一定因素作用下恢复细胞分裂能力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，失去原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有分化状态的过程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，因此细胞没有发生分化，B错误；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对外植体进行暗处理与不进行暗处理相比，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脱分化率和再分化率均显著提高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，而暗处理时间的长短（一周及以上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）对细胞脱分化率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愈伤组织诱导率）影响相对不大，但对再分化率（胚状体诱导率）的影响相对较大，C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错误；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结合图示结果可知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，在暗处理0周时，胚状体诱导率为0，在暗处理1周时，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胚状体诱导率最高，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随暗处理时间延长胚状体诱导率下降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，因此诱导形成胚状体的最适暗处理时间可能是1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周左右，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8_1#960334fd7?pid=740640b59&amp;color=0,0,0&amp;vtp=1&amp;bt=1&amp;bbb=1&amp;hb=1"/>
              <p:cNvSpPr/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[天津和平区2025高二月考]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如图为利用某种低产耐酸植物甲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和高产不耐酸植物乙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培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育高产耐酸植物丙的过程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。请回答下列问题: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O_4_BD.8_1#960334fd7?pid=740640b5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b="-52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4_BD.8_2#960334fd7?pid=740640b59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57016" y="1961203"/>
            <a:ext cx="5084064" cy="2167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BD.9_1#1676763d4?pid=960334fd7&amp;color=0,0,0&amp;vtp=1&amp;bbb=1&amp;hb=1"/>
              <p:cNvSpPr/>
              <p:nvPr/>
            </p:nvSpPr>
            <p:spPr>
              <a:xfrm>
                <a:off x="722376" y="4259903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（1）一般来说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，植物丙的体细胞中有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个染色体组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，为筛选出耐酸的植物丙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，过程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③所用的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固体培养基需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B_5_BD.9_1#1676763d4?pid=960334fd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259903"/>
                <a:ext cx="10753344" cy="843153"/>
              </a:xfrm>
              <a:prstGeom prst="rect">
                <a:avLst/>
              </a:prstGeom>
              <a:blipFill rotWithShape="1">
                <a:blip r:embed="rId3"/>
                <a:stretch>
                  <a:fillRect l="-4" t="-38" b="-539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B_5_AN.10_1#1676763d4.blank?pid=960334fd7&amp;color=0,0,0&amp;vpa=3&amp;vtp=1"/>
          <p:cNvSpPr/>
          <p:nvPr/>
        </p:nvSpPr>
        <p:spPr>
          <a:xfrm>
            <a:off x="4932426" y="4221803"/>
            <a:ext cx="341313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6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5_AN.11_1#1676763d4.blank?pid=960334fd7&amp;color=0,0,0&amp;vpa=4&amp;vtp=1&amp;bbb=1"/>
              <p:cNvSpPr/>
              <p:nvPr/>
            </p:nvSpPr>
            <p:spPr>
              <a:xfrm>
                <a:off x="2217801" y="4749869"/>
                <a:ext cx="2051050" cy="30378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5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将</a:t>
                </a:r>
                <a14:m>
                  <m:oMath xmlns:m="http://schemas.openxmlformats.org/officeDocument/2006/math">
                    <m:r>
                      <a:rPr lang="en-US" altLang="zh-CN" sz="2000" b="1" i="0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𝐩𝐇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调整为酸性</a:t>
                </a:r>
                <a:endParaRPr lang="en-US" altLang="zh-CN" sz="2000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6" name="QB_5_AN.11_1#1676763d4.blank?pid=960334fd7&amp;color=0,0,0&amp;vpa=4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7801" y="4749869"/>
                <a:ext cx="2051050" cy="303784"/>
              </a:xfrm>
              <a:prstGeom prst="rect">
                <a:avLst/>
              </a:prstGeom>
              <a:blipFill rotWithShape="1">
                <a:blip r:embed="rId4"/>
                <a:stretch>
                  <a:fillRect l="-19" t="-3785" r="19" b="-449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AS.12_1#1676763d4?vop=1&amp;pid=960334fd7&amp;color=0,0,0&amp;vtp=1&amp;bt=1&amp;bbb=1&amp;hb=1"/>
              <p:cNvSpPr/>
              <p:nvPr/>
            </p:nvSpPr>
            <p:spPr>
              <a:xfrm>
                <a:off x="722376" y="972000"/>
                <a:ext cx="10753344" cy="1796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植物丙是植物甲和乙通过体细胞杂交技术形成的杂种植株，为异源多倍体。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根据题意可知，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低产耐酸植物甲</a:t>
                </a:r>
                <a14:m>
                  <m:oMath xmlns:m="http://schemas.openxmlformats.org/officeDocument/2006/math"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</m:t>
                    </m:r>
                    <m:r>
                      <a:rPr lang="en-US" altLang="zh-CN" sz="22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体细胞中有4个染色体组，高产不耐酸植物乙</a:t>
                </a:r>
                <a14:m>
                  <m:oMath xmlns:m="http://schemas.openxmlformats.org/officeDocument/2006/math"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</m:t>
                    </m:r>
                    <m:r>
                      <a:rPr lang="en-US" altLang="zh-CN" sz="22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体细胞中有2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个染色体组，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因此植物丙的体细胞中有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6个染色体组。植物丙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有耐酸的特性，因此过程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③所用的固体培养基需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将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调整为酸性。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B_5_AS.12_1#1676763d4?vop=1&amp;pid=960334fd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96034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r="-2374" b="-250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1791</Words>
  <Application>WPS 演示</Application>
  <PresentationFormat>宽屏</PresentationFormat>
  <Paragraphs>106</Paragraphs>
  <Slides>12</Slides>
  <Notes>12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32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黑体</vt:lpstr>
      <vt:lpstr>黑体</vt:lpstr>
      <vt:lpstr>宋体</vt:lpstr>
      <vt:lpstr>仿宋</vt:lpstr>
      <vt:lpstr>仿宋</vt:lpstr>
      <vt:lpstr>Cambria Math</vt:lpstr>
      <vt:lpstr>Cambria Math</vt:lpstr>
      <vt:lpstr>Cambria Math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丁密</cp:lastModifiedBy>
  <cp:revision>4</cp:revision>
  <dcterms:created xsi:type="dcterms:W3CDTF">2025-10-21T13:23:00Z</dcterms:created>
  <dcterms:modified xsi:type="dcterms:W3CDTF">2025-10-23T05:45:00Z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EE865A77034D4AD381F6866B90BFD112_12</vt:lpwstr>
  </property>
  <property fmtid="{D5CDD505-2E9C-101B-9397-08002B2CF9AE}" pid="3" name="KSOProductBuildVer">
    <vt:lpwstr>2052-12.1.0.23125</vt:lpwstr>
  </property>
</Properties>
</file>